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7" r:id="rId1"/>
  </p:sldMasterIdLst>
  <p:notesMasterIdLst>
    <p:notesMasterId r:id="rId44"/>
  </p:notesMasterIdLst>
  <p:sldIdLst>
    <p:sldId id="256" r:id="rId2"/>
    <p:sldId id="257" r:id="rId3"/>
    <p:sldId id="259" r:id="rId4"/>
    <p:sldId id="296" r:id="rId5"/>
    <p:sldId id="305" r:id="rId6"/>
    <p:sldId id="306" r:id="rId7"/>
    <p:sldId id="342" r:id="rId8"/>
    <p:sldId id="341" r:id="rId9"/>
    <p:sldId id="308" r:id="rId10"/>
    <p:sldId id="307" r:id="rId11"/>
    <p:sldId id="321" r:id="rId12"/>
    <p:sldId id="317" r:id="rId13"/>
    <p:sldId id="322" r:id="rId14"/>
    <p:sldId id="344" r:id="rId15"/>
    <p:sldId id="323" r:id="rId16"/>
    <p:sldId id="324" r:id="rId17"/>
    <p:sldId id="325" r:id="rId18"/>
    <p:sldId id="326" r:id="rId19"/>
    <p:sldId id="343" r:id="rId20"/>
    <p:sldId id="327" r:id="rId21"/>
    <p:sldId id="328" r:id="rId22"/>
    <p:sldId id="318" r:id="rId23"/>
    <p:sldId id="329" r:id="rId24"/>
    <p:sldId id="330" r:id="rId25"/>
    <p:sldId id="331" r:id="rId26"/>
    <p:sldId id="332" r:id="rId27"/>
    <p:sldId id="333" r:id="rId28"/>
    <p:sldId id="334" r:id="rId29"/>
    <p:sldId id="319" r:id="rId30"/>
    <p:sldId id="335" r:id="rId31"/>
    <p:sldId id="336" r:id="rId32"/>
    <p:sldId id="337" r:id="rId33"/>
    <p:sldId id="338" r:id="rId34"/>
    <p:sldId id="339" r:id="rId35"/>
    <p:sldId id="310" r:id="rId36"/>
    <p:sldId id="320" r:id="rId37"/>
    <p:sldId id="313" r:id="rId38"/>
    <p:sldId id="314" r:id="rId39"/>
    <p:sldId id="340" r:id="rId40"/>
    <p:sldId id="315" r:id="rId41"/>
    <p:sldId id="316" r:id="rId42"/>
    <p:sldId id="270" r:id="rId43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45"/>
    </p:embeddedFont>
    <p:embeddedFont>
      <p:font typeface="微軟正黑體 Light" panose="020B0304030504040204" pitchFamily="34" charset="-120"/>
      <p:regular r:id="rId46"/>
    </p:embeddedFont>
    <p:embeddedFont>
      <p:font typeface="微軟正黑體" panose="020B0604030504040204" pitchFamily="34" charset="-120"/>
      <p:regular r:id="rId47"/>
      <p:bold r:id="rId48"/>
    </p:embeddedFont>
    <p:embeddedFont>
      <p:font typeface="Nixie One" panose="02020500000000000000" charset="0"/>
      <p:regular r:id="rId49"/>
    </p:embeddedFont>
    <p:embeddedFont>
      <p:font typeface="Helvetica Neue" panose="02020500000000000000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FCBD78-15CE-4661-97E6-459F80314347}">
  <a:tblStyle styleId="{28FCBD78-15CE-4661-97E6-459F803143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4C887C5-50F1-4DB0-841D-C3AB423DDE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1" autoAdjust="0"/>
    <p:restoredTop sz="91503" autoAdjust="0"/>
  </p:normalViewPr>
  <p:slideViewPr>
    <p:cSldViewPr snapToGrid="0" showGuides="1">
      <p:cViewPr>
        <p:scale>
          <a:sx n="125" d="100"/>
          <a:sy n="125" d="100"/>
        </p:scale>
        <p:origin x="796" y="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84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366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67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05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194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611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73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18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97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37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898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137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740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858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8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816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2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5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14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60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789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557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97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658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001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965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825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116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8845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928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每日撰寫日記有助於幫助大腦整理思緒、抒發心情，然而現在人手一機，日記數位化能讓我們更加方便使用。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在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商城裡日記應用軟體已發展成熟，我們希望透過自己撰寫去檢視這學期我們的學習成果，再來透過比較讓我們知道還能有什麼樣的改善空間。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536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06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62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11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37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37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6433521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1117873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118691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911539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2587731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2674615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2857969" y="1029786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561840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1" name="Google Shape;21;p2"/>
          <p:cNvGrpSpPr/>
          <p:nvPr/>
        </p:nvGrpSpPr>
        <p:grpSpPr>
          <a:xfrm>
            <a:off x="1689345" y="515195"/>
            <a:ext cx="382959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08281" y="902965"/>
            <a:ext cx="395019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7524061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7647205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615237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6043913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2"/>
          <p:cNvSpPr/>
          <p:nvPr/>
        </p:nvSpPr>
        <p:spPr>
          <a:xfrm>
            <a:off x="788423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0" name="Google Shape;40;p2"/>
          <p:cNvGrpSpPr/>
          <p:nvPr/>
        </p:nvGrpSpPr>
        <p:grpSpPr>
          <a:xfrm>
            <a:off x="828553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5942739" y="3904797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2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5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74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6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5" y="3634331"/>
            <a:ext cx="342883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7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7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9" name="Google Shape;79;p3"/>
          <p:cNvSpPr/>
          <p:nvPr/>
        </p:nvSpPr>
        <p:spPr>
          <a:xfrm>
            <a:off x="1019342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203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780760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1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354" lvl="1" indent="-317484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532" lvl="2" indent="-317484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709" lvl="3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354" lvl="1" indent="-317484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532" lvl="2" indent="-317484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709" lvl="3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354" lvl="1" indent="-317484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532" lvl="2" indent="-317484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709" lvl="3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7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7" y="61074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9" y="515195"/>
            <a:ext cx="382959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61" y="1840531"/>
            <a:ext cx="342883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0" name="Google Shape;8;p1"/>
          <p:cNvSpPr txBox="1">
            <a:spLocks/>
          </p:cNvSpPr>
          <p:nvPr userDrawn="1"/>
        </p:nvSpPr>
        <p:spPr>
          <a:xfrm>
            <a:off x="8595300" y="4780760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1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780760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3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780760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picyboyd.blogspot.com/2018/04/appandroid-adapter-with-listview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picyboyd.blogspot.com/2018/04/apponclick5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ngxung/Diary_Projec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-iZE3Otal3Y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#G1OWdK86hy5hJEXDjHPmG-Lajr-3dSlYh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#G173N3JvEXbLdh_fRBWFmDDAjao-GlMj_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2815908" y="2113770"/>
            <a:ext cx="3512185" cy="11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b="1" dirty="0" smtClean="0">
                <a:ln w="19050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MV Boli" panose="02000500030200090000" pitchFamily="2" charset="0"/>
                <a:cs typeface="MV Boli" panose="02000500030200090000" pitchFamily="2" charset="0"/>
              </a:rPr>
              <a:t>My Diary</a:t>
            </a:r>
            <a:endParaRPr sz="6000" b="1" dirty="0">
              <a:ln w="19050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Google Shape;360;p14"/>
          <p:cNvSpPr txBox="1">
            <a:spLocks/>
          </p:cNvSpPr>
          <p:nvPr/>
        </p:nvSpPr>
        <p:spPr>
          <a:xfrm>
            <a:off x="126814" y="4382519"/>
            <a:ext cx="4905091" cy="677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電子三甲 第二組</a:t>
            </a:r>
            <a:endParaRPr lang="en-US" altLang="zh-TW" sz="1600" dirty="0" smtClean="0">
              <a:solidFill>
                <a:schemeClr val="bg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108360107</a:t>
            </a:r>
            <a:r>
              <a:rPr lang="zh-TW" altLang="en-US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莊詩晴</a:t>
            </a:r>
            <a:r>
              <a:rPr lang="zh-TW" altLang="en-US" sz="1600" dirty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108360112</a:t>
            </a:r>
            <a:r>
              <a:rPr lang="zh-TW" altLang="en-US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鄭璇</a:t>
            </a:r>
            <a:r>
              <a:rPr lang="zh-TW" altLang="en-US" sz="1600" dirty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108360116</a:t>
            </a:r>
            <a:r>
              <a:rPr lang="zh-TW" altLang="en-US" sz="1600" dirty="0" smtClean="0">
                <a:solidFill>
                  <a:schemeClr val="bg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邱雅亭</a:t>
            </a:r>
            <a:endParaRPr lang="en-US" sz="1600" dirty="0">
              <a:solidFill>
                <a:schemeClr val="bg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818712"/>
            <a:ext cx="4773606" cy="800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(activity_diary_cover.xml)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4"/>
            <a:ext cx="4773608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    一個充滿歷史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意義的「日記」，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我們使用懷舊復古風格的封面當作開場。</a:t>
            </a:r>
            <a:endParaRPr lang="en-US" altLang="zh-TW" sz="2200" dirty="0" smtClean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altLang="zh-TW" sz="2200" dirty="0" smtClean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" altLang="zh-TW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點擊封面任一處即可進入日記。</a:t>
            </a:r>
            <a:endParaRPr lang="en-US" altLang="zh-TW" sz="2200" b="1" dirty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636914" y="357052"/>
            <a:ext cx="2119547" cy="4396359"/>
            <a:chOff x="3510599" y="256317"/>
            <a:chExt cx="2119547" cy="4396359"/>
          </a:xfrm>
        </p:grpSpPr>
        <p:sp>
          <p:nvSpPr>
            <p:cNvPr id="6" name="Google Shape;554;p31"/>
            <p:cNvSpPr/>
            <p:nvPr/>
          </p:nvSpPr>
          <p:spPr>
            <a:xfrm>
              <a:off x="3510599" y="256317"/>
              <a:ext cx="2119547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1963" t="1213" r="1540" b="1098"/>
            <a:stretch/>
          </p:blipFill>
          <p:spPr>
            <a:xfrm>
              <a:off x="3571099" y="661986"/>
              <a:ext cx="2001026" cy="3581402"/>
            </a:xfrm>
            <a:prstGeom prst="rect">
              <a:avLst/>
            </a:prstGeom>
          </p:spPr>
        </p:pic>
      </p:grpSp>
      <p:sp>
        <p:nvSpPr>
          <p:cNvPr id="9" name="Google Shape;555;p31"/>
          <p:cNvSpPr/>
          <p:nvPr/>
        </p:nvSpPr>
        <p:spPr>
          <a:xfrm>
            <a:off x="7484401" y="447485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1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(diary_cover.java)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8269" t="3117" r="2414" b="9309"/>
          <a:stretch/>
        </p:blipFill>
        <p:spPr>
          <a:xfrm>
            <a:off x="1860804" y="1618901"/>
            <a:ext cx="5458968" cy="3152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8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activity_main.xml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4"/>
            <a:ext cx="4751702" cy="256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" altLang="zh-TW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點擊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「離開日記」即可切換至封面</a:t>
            </a:r>
            <a:r>
              <a:rPr lang="zh-TW" altLang="en-US" sz="22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。</a:t>
            </a:r>
            <a:endParaRPr lang="en-US" sz="2200" b="1" dirty="0">
              <a:solidFill>
                <a:srgbClr val="C6DAEC"/>
              </a:solidFill>
              <a:latin typeface="Muli"/>
              <a:ea typeface="微軟正黑體" panose="020B06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點擊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「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新增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日記」即可切換至新增日記頁面。</a:t>
            </a:r>
            <a:endParaRPr lang="en-US" sz="2200" b="1" dirty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點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擊列表即可進入相對應的日記。</a:t>
            </a:r>
            <a:endParaRPr lang="en-US" altLang="zh-TW" sz="2200" dirty="0" smtClean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長按列表即可選擇刪除。</a:t>
            </a:r>
            <a:endParaRPr lang="en-US" sz="2200" b="1" dirty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636914" y="355242"/>
            <a:ext cx="2119547" cy="4396359"/>
            <a:chOff x="6298083" y="389166"/>
            <a:chExt cx="2119547" cy="4396359"/>
          </a:xfrm>
        </p:grpSpPr>
        <p:grpSp>
          <p:nvGrpSpPr>
            <p:cNvPr id="9" name="Google Shape;553;p31"/>
            <p:cNvGrpSpPr/>
            <p:nvPr/>
          </p:nvGrpSpPr>
          <p:grpSpPr>
            <a:xfrm>
              <a:off x="6298083" y="389166"/>
              <a:ext cx="2119547" cy="4396359"/>
              <a:chOff x="2547150" y="238125"/>
              <a:chExt cx="2525675" cy="5238750"/>
            </a:xfrm>
          </p:grpSpPr>
          <p:sp>
            <p:nvSpPr>
              <p:cNvPr id="11" name="Google Shape;554;p31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Google Shape;555;p31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Google Shape;556;p31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Google Shape;557;p31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l="1375" t="944" r="804" b="802"/>
            <a:stretch/>
          </p:blipFill>
          <p:spPr>
            <a:xfrm>
              <a:off x="6360651" y="793263"/>
              <a:ext cx="2002300" cy="3576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6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0820" t="12060" r="15539" b="11412"/>
          <a:stretch/>
        </p:blipFill>
        <p:spPr>
          <a:xfrm>
            <a:off x="1874519" y="2237574"/>
            <a:ext cx="4052405" cy="125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625813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2029"/>
              </p:ext>
            </p:extLst>
          </p:nvPr>
        </p:nvGraphicFramePr>
        <p:xfrm>
          <a:off x="1732702" y="2089150"/>
          <a:ext cx="5958418" cy="2001520"/>
        </p:xfrm>
        <a:graphic>
          <a:graphicData uri="http://schemas.openxmlformats.org/drawingml/2006/table">
            <a:tbl>
              <a:tblPr firstRow="1" bandRow="1">
                <a:tableStyleId>{28FCBD78-15CE-4661-97E6-459F80314347}</a:tableStyleId>
              </a:tblPr>
              <a:tblGrid>
                <a:gridCol w="2035793">
                  <a:extLst>
                    <a:ext uri="{9D8B030D-6E8A-4147-A177-3AD203B41FA5}">
                      <a16:colId xmlns:a16="http://schemas.microsoft.com/office/drawing/2014/main" val="3086080630"/>
                    </a:ext>
                  </a:extLst>
                </a:gridCol>
                <a:gridCol w="3922625">
                  <a:extLst>
                    <a:ext uri="{9D8B030D-6E8A-4147-A177-3AD203B41FA5}">
                      <a16:colId xmlns:a16="http://schemas.microsoft.com/office/drawing/2014/main" val="570256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Adapter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使用時機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22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ArrayAdapter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資料來源是列或</a:t>
                      </a:r>
                      <a:r>
                        <a:rPr lang="en-US" altLang="zh-TW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list</a:t>
                      </a:r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時使用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33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SimpleCursorAdapter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資料來源是資料庫</a:t>
                      </a:r>
                      <a:r>
                        <a:rPr lang="en-US" altLang="zh-TW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(Cursor)</a:t>
                      </a:r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查詢的結果時使用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53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SimpleAdapter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資料來源是表格有列、欄時，</a:t>
                      </a:r>
                      <a:endParaRPr lang="en-US" altLang="zh-TW" sz="1400" dirty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可使用</a:t>
                      </a:r>
                      <a:r>
                        <a:rPr lang="en-US" altLang="zh-TW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</a:t>
                      </a:r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集合儲存列，再使用</a:t>
                      </a:r>
                      <a:r>
                        <a:rPr lang="en-US" altLang="zh-TW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List</a:t>
                      </a:r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收集每一列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31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BaseAdapter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有客製化需求時</a:t>
                      </a:r>
                      <a:endParaRPr lang="zh-TW" altLang="en-US" sz="14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280851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926533" y="4881890"/>
            <a:ext cx="5570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https://spicyboyd.blogspot.com/2018/04/appandroid-adapter-with-listview.html</a:t>
            </a:r>
            <a:endParaRPr lang="zh-TW" altLang="en-US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504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80" t="1525" r="12277" b="1892"/>
          <a:stretch/>
        </p:blipFill>
        <p:spPr>
          <a:xfrm>
            <a:off x="1905001" y="1618901"/>
            <a:ext cx="3596640" cy="3425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5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935" t="7595" r="1579" b="2746"/>
          <a:stretch/>
        </p:blipFill>
        <p:spPr>
          <a:xfrm>
            <a:off x="1878628" y="1618901"/>
            <a:ext cx="4125722" cy="3347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1664" t="3888" r="1252" b="3518"/>
          <a:stretch/>
        </p:blipFill>
        <p:spPr>
          <a:xfrm>
            <a:off x="6150276" y="1618902"/>
            <a:ext cx="2506614" cy="1102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0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657" t="3319" r="3222" b="11537"/>
          <a:stretch/>
        </p:blipFill>
        <p:spPr>
          <a:xfrm>
            <a:off x="1841839" y="1885187"/>
            <a:ext cx="5828961" cy="2485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98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724" t="3052" r="4109" b="5613"/>
          <a:stretch/>
        </p:blipFill>
        <p:spPr>
          <a:xfrm>
            <a:off x="1920239" y="2029969"/>
            <a:ext cx="4869181" cy="1792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7840" t="6195" r="10706" b="20413"/>
          <a:stretch/>
        </p:blipFill>
        <p:spPr>
          <a:xfrm>
            <a:off x="6116320" y="797560"/>
            <a:ext cx="2707640" cy="1481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直線接點 4"/>
          <p:cNvCxnSpPr/>
          <p:nvPr/>
        </p:nvCxnSpPr>
        <p:spPr>
          <a:xfrm>
            <a:off x="6360160" y="2123440"/>
            <a:ext cx="136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625813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019792"/>
              </p:ext>
            </p:extLst>
          </p:nvPr>
        </p:nvGraphicFramePr>
        <p:xfrm>
          <a:off x="1158448" y="1694180"/>
          <a:ext cx="7701072" cy="3027680"/>
        </p:xfrm>
        <a:graphic>
          <a:graphicData uri="http://schemas.openxmlformats.org/drawingml/2006/table">
            <a:tbl>
              <a:tblPr firstRow="1" bandRow="1">
                <a:tableStyleId>{28FCBD78-15CE-4661-97E6-459F80314347}</a:tableStyleId>
              </a:tblPr>
              <a:tblGrid>
                <a:gridCol w="3957112">
                  <a:extLst>
                    <a:ext uri="{9D8B030D-6E8A-4147-A177-3AD203B41FA5}">
                      <a16:colId xmlns:a16="http://schemas.microsoft.com/office/drawing/2014/main" val="3831802056"/>
                    </a:ext>
                  </a:extLst>
                </a:gridCol>
                <a:gridCol w="3743960">
                  <a:extLst>
                    <a:ext uri="{9D8B030D-6E8A-4147-A177-3AD203B41FA5}">
                      <a16:colId xmlns:a16="http://schemas.microsoft.com/office/drawing/2014/main" val="392557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800" b="1" i="0" u="none" strike="noStrike" cap="none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方法</a:t>
                      </a:r>
                      <a:endParaRPr lang="zh-TW" altLang="en-US" sz="18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800" b="1" i="0" u="none" strike="noStrike" cap="none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簡介</a:t>
                      </a:r>
                      <a:endParaRPr lang="zh-TW" altLang="en-US" sz="18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0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預設的 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onClick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事件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在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Layout.xml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的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Button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的屬性設定 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android:onClick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="example"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example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是主程式在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java class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的方法名稱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3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Interface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Interface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：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View.OnClickListener</a:t>
                      </a:r>
                      <a:endParaRPr lang="en-US" altLang="zh-TW" sz="1400" b="0" i="0" u="none" strike="noStrike" cap="none" dirty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實作的方法：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onClick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(View v)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70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Anonymous inner class 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匿名內部類別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省略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Interface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的物件，故稱匿名</a:t>
                      </a: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實作的方法：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onClick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(View v)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1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Activity implements 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View.OnClickListener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Interface</a:t>
                      </a: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：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View.OnClickListener</a:t>
                      </a:r>
                      <a:endParaRPr lang="en-US" altLang="zh-TW" sz="1400" b="0" i="0" u="none" strike="noStrike" cap="none" dirty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實作的方法：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onClick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(View v)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81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Inner Class implements </a:t>
                      </a:r>
                      <a:r>
                        <a:rPr lang="en-US" altLang="zh-TW" sz="1400" b="0" i="0" u="none" strike="noStrike" cap="none" dirty="0" err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View.OnClickListener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與上面方法相同，只是使用在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Inner Class</a:t>
                      </a:r>
                      <a:endParaRPr lang="zh-TW" altLang="en-US" sz="1400" b="0" i="0" u="none" strike="noStrike" cap="non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84855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710180" y="4897130"/>
            <a:ext cx="3723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https://spicyboyd.blogspot.com/2018/04/apponclick5.html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09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728577" y="1934819"/>
            <a:ext cx="5686851" cy="2001080"/>
            <a:chOff x="1180526" y="1970155"/>
            <a:chExt cx="5686850" cy="2001080"/>
          </a:xfrm>
        </p:grpSpPr>
        <p:sp>
          <p:nvSpPr>
            <p:cNvPr id="343" name="Google Shape;343;p12"/>
            <p:cNvSpPr txBox="1"/>
            <p:nvPr/>
          </p:nvSpPr>
          <p:spPr>
            <a:xfrm>
              <a:off x="1180526" y="1970157"/>
              <a:ext cx="3130848" cy="2001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buClr>
                  <a:schemeClr val="accent1"/>
                </a:buClr>
              </a:pPr>
              <a:r>
                <a:rPr lang="en" altLang="zh-TW" sz="2400" dirty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📌</a:t>
              </a:r>
              <a:r>
                <a:rPr lang="zh-TW" altLang="en-US" sz="2400" dirty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zh-TW" altLang="en-US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主題 </a:t>
              </a:r>
              <a:r>
                <a:rPr lang="en-US" altLang="zh-TW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&amp;</a:t>
              </a:r>
              <a:r>
                <a:rPr lang="zh-TW" altLang="en-US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 動機</a:t>
              </a:r>
              <a:endParaRPr lang="en-US" altLang="zh-TW" sz="2400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endParaRPr>
            </a:p>
            <a:p>
              <a:pPr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</a:pPr>
              <a:r>
                <a:rPr lang="en" altLang="zh-TW" sz="2400" dirty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📌</a:t>
              </a:r>
              <a:r>
                <a:rPr lang="zh-TW" altLang="en-US" sz="2400" dirty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zh-TW" altLang="en-US" sz="2400" dirty="0" smtClean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系統</a:t>
              </a:r>
              <a:r>
                <a:rPr lang="zh-TW" altLang="en-US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架構 </a:t>
              </a:r>
              <a:r>
                <a:rPr lang="en-US" altLang="zh-TW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&amp;</a:t>
              </a:r>
              <a:r>
                <a:rPr lang="zh-TW" altLang="en-US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 </a:t>
              </a:r>
              <a:r>
                <a:rPr lang="zh-TW" altLang="en-US" sz="2400" dirty="0" smtClean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流程圖</a:t>
              </a:r>
              <a:endParaRPr lang="en-US" altLang="zh-TW" sz="2400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endParaRPr>
            </a:p>
            <a:p>
              <a:pPr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</a:pPr>
              <a:r>
                <a:rPr lang="en" altLang="zh-TW" sz="2400" dirty="0" smtClean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📌</a:t>
              </a:r>
              <a:r>
                <a:rPr lang="zh-TW" altLang="en-US" sz="2400" dirty="0" smtClean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zh-TW" altLang="en-US" sz="2400" dirty="0" smtClean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功能 </a:t>
              </a:r>
              <a:r>
                <a:rPr lang="en-US" altLang="zh-TW" sz="2400" dirty="0" smtClean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&amp;</a:t>
              </a:r>
              <a:r>
                <a:rPr lang="zh-TW" altLang="en-US" sz="2400" dirty="0" smtClean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 程式介紹</a:t>
              </a:r>
              <a:endParaRPr lang="en-US" altLang="zh-TW" sz="2400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endParaRPr>
            </a:p>
          </p:txBody>
        </p:sp>
        <p:sp>
          <p:nvSpPr>
            <p:cNvPr id="6" name="Google Shape;343;p12"/>
            <p:cNvSpPr txBox="1"/>
            <p:nvPr/>
          </p:nvSpPr>
          <p:spPr>
            <a:xfrm>
              <a:off x="5070039" y="1970155"/>
              <a:ext cx="1797337" cy="2001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en" altLang="zh-TW" sz="2400" dirty="0" smtClean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📌</a:t>
              </a:r>
              <a:r>
                <a:rPr lang="zh-TW" altLang="en-US" sz="2400" dirty="0" smtClean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zh-TW" altLang="en-US" sz="2400" dirty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分工</a:t>
              </a:r>
              <a:endParaRPr lang="en-US" altLang="zh-TW" sz="2400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endParaRPr>
            </a:p>
            <a:p>
              <a:pPr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</a:pPr>
              <a:r>
                <a:rPr lang="en" altLang="zh-TW" sz="2400" dirty="0" smtClean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📌</a:t>
              </a:r>
              <a:r>
                <a:rPr lang="zh-TW" altLang="en-US" sz="2400" dirty="0" smtClean="0">
                  <a:solidFill>
                    <a:srgbClr val="C6DAEC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zh-TW" altLang="en-US" sz="2400" dirty="0" smtClean="0">
                  <a:solidFill>
                    <a:srgbClr val="00E1C6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Times New Roman" panose="02020603050405020304" pitchFamily="18" charset="0"/>
                  <a:sym typeface="Muli"/>
                </a:rPr>
                <a:t>成果展示</a:t>
              </a:r>
              <a:endParaRPr lang="en-US" altLang="zh-TW" sz="2400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047" t="4350" r="5730" b="4698"/>
          <a:stretch/>
        </p:blipFill>
        <p:spPr>
          <a:xfrm>
            <a:off x="1732702" y="1945302"/>
            <a:ext cx="5980431" cy="227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7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(MainActivity.java)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707" t="4829" r="3630" b="3667"/>
          <a:stretch/>
        </p:blipFill>
        <p:spPr>
          <a:xfrm>
            <a:off x="1892808" y="2080260"/>
            <a:ext cx="5020056" cy="1801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9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54;p31"/>
          <p:cNvSpPr/>
          <p:nvPr/>
        </p:nvSpPr>
        <p:spPr>
          <a:xfrm>
            <a:off x="6636914" y="355242"/>
            <a:ext cx="2119547" cy="4396359"/>
          </a:xfrm>
          <a:custGeom>
            <a:avLst/>
            <a:gdLst/>
            <a:ahLst/>
            <a:cxnLst/>
            <a:rect l="l" t="t" r="r" b="b"/>
            <a:pathLst>
              <a:path w="101027" h="209550" extrusionOk="0">
                <a:moveTo>
                  <a:pt x="98629" y="18886"/>
                </a:moveTo>
                <a:lnTo>
                  <a:pt x="98629" y="190364"/>
                </a:lnTo>
                <a:lnTo>
                  <a:pt x="2398" y="190364"/>
                </a:lnTo>
                <a:lnTo>
                  <a:pt x="2398" y="18886"/>
                </a:lnTo>
                <a:close/>
                <a:moveTo>
                  <a:pt x="10343" y="0"/>
                </a:moveTo>
                <a:lnTo>
                  <a:pt x="9293" y="75"/>
                </a:lnTo>
                <a:lnTo>
                  <a:pt x="8244" y="225"/>
                </a:lnTo>
                <a:lnTo>
                  <a:pt x="7270" y="450"/>
                </a:lnTo>
                <a:lnTo>
                  <a:pt x="6295" y="824"/>
                </a:lnTo>
                <a:lnTo>
                  <a:pt x="5396" y="1274"/>
                </a:lnTo>
                <a:lnTo>
                  <a:pt x="4572" y="1799"/>
                </a:lnTo>
                <a:lnTo>
                  <a:pt x="3747" y="2398"/>
                </a:lnTo>
                <a:lnTo>
                  <a:pt x="2998" y="3073"/>
                </a:lnTo>
                <a:lnTo>
                  <a:pt x="2323" y="3747"/>
                </a:lnTo>
                <a:lnTo>
                  <a:pt x="1724" y="4572"/>
                </a:lnTo>
                <a:lnTo>
                  <a:pt x="1199" y="5396"/>
                </a:lnTo>
                <a:lnTo>
                  <a:pt x="824" y="6370"/>
                </a:lnTo>
                <a:lnTo>
                  <a:pt x="450" y="7270"/>
                </a:lnTo>
                <a:lnTo>
                  <a:pt x="225" y="8319"/>
                </a:lnTo>
                <a:lnTo>
                  <a:pt x="0" y="9293"/>
                </a:lnTo>
                <a:lnTo>
                  <a:pt x="0" y="10343"/>
                </a:lnTo>
                <a:lnTo>
                  <a:pt x="0" y="199207"/>
                </a:lnTo>
                <a:lnTo>
                  <a:pt x="0" y="200257"/>
                </a:lnTo>
                <a:lnTo>
                  <a:pt x="225" y="201231"/>
                </a:lnTo>
                <a:lnTo>
                  <a:pt x="450" y="202280"/>
                </a:lnTo>
                <a:lnTo>
                  <a:pt x="824" y="203180"/>
                </a:lnTo>
                <a:lnTo>
                  <a:pt x="1199" y="204154"/>
                </a:lnTo>
                <a:lnTo>
                  <a:pt x="1724" y="204978"/>
                </a:lnTo>
                <a:lnTo>
                  <a:pt x="2323" y="205803"/>
                </a:lnTo>
                <a:lnTo>
                  <a:pt x="2998" y="206477"/>
                </a:lnTo>
                <a:lnTo>
                  <a:pt x="3747" y="207152"/>
                </a:lnTo>
                <a:lnTo>
                  <a:pt x="4572" y="207751"/>
                </a:lnTo>
                <a:lnTo>
                  <a:pt x="5396" y="208276"/>
                </a:lnTo>
                <a:lnTo>
                  <a:pt x="6295" y="208726"/>
                </a:lnTo>
                <a:lnTo>
                  <a:pt x="7270" y="209100"/>
                </a:lnTo>
                <a:lnTo>
                  <a:pt x="8244" y="209325"/>
                </a:lnTo>
                <a:lnTo>
                  <a:pt x="9293" y="209475"/>
                </a:lnTo>
                <a:lnTo>
                  <a:pt x="10343" y="209550"/>
                </a:lnTo>
                <a:lnTo>
                  <a:pt x="90610" y="209550"/>
                </a:lnTo>
                <a:lnTo>
                  <a:pt x="91659" y="209475"/>
                </a:lnTo>
                <a:lnTo>
                  <a:pt x="92708" y="209325"/>
                </a:lnTo>
                <a:lnTo>
                  <a:pt x="93682" y="209100"/>
                </a:lnTo>
                <a:lnTo>
                  <a:pt x="94657" y="208726"/>
                </a:lnTo>
                <a:lnTo>
                  <a:pt x="95556" y="208276"/>
                </a:lnTo>
                <a:lnTo>
                  <a:pt x="96455" y="207751"/>
                </a:lnTo>
                <a:lnTo>
                  <a:pt x="97205" y="207152"/>
                </a:lnTo>
                <a:lnTo>
                  <a:pt x="97954" y="206477"/>
                </a:lnTo>
                <a:lnTo>
                  <a:pt x="98629" y="205803"/>
                </a:lnTo>
                <a:lnTo>
                  <a:pt x="99228" y="204978"/>
                </a:lnTo>
                <a:lnTo>
                  <a:pt x="99753" y="204154"/>
                </a:lnTo>
                <a:lnTo>
                  <a:pt x="100203" y="203180"/>
                </a:lnTo>
                <a:lnTo>
                  <a:pt x="100577" y="202280"/>
                </a:lnTo>
                <a:lnTo>
                  <a:pt x="100802" y="201231"/>
                </a:lnTo>
                <a:lnTo>
                  <a:pt x="100952" y="200257"/>
                </a:lnTo>
                <a:lnTo>
                  <a:pt x="101027" y="199207"/>
                </a:lnTo>
                <a:lnTo>
                  <a:pt x="101027" y="10343"/>
                </a:lnTo>
                <a:lnTo>
                  <a:pt x="100952" y="9293"/>
                </a:lnTo>
                <a:lnTo>
                  <a:pt x="100802" y="8319"/>
                </a:lnTo>
                <a:lnTo>
                  <a:pt x="100577" y="7270"/>
                </a:lnTo>
                <a:lnTo>
                  <a:pt x="100203" y="6370"/>
                </a:lnTo>
                <a:lnTo>
                  <a:pt x="99753" y="5396"/>
                </a:lnTo>
                <a:lnTo>
                  <a:pt x="99228" y="4572"/>
                </a:lnTo>
                <a:lnTo>
                  <a:pt x="98629" y="3747"/>
                </a:lnTo>
                <a:lnTo>
                  <a:pt x="97954" y="3073"/>
                </a:lnTo>
                <a:lnTo>
                  <a:pt x="97205" y="2398"/>
                </a:lnTo>
                <a:lnTo>
                  <a:pt x="96455" y="1799"/>
                </a:lnTo>
                <a:lnTo>
                  <a:pt x="95556" y="1274"/>
                </a:lnTo>
                <a:lnTo>
                  <a:pt x="94657" y="824"/>
                </a:lnTo>
                <a:lnTo>
                  <a:pt x="93682" y="450"/>
                </a:lnTo>
                <a:lnTo>
                  <a:pt x="92708" y="225"/>
                </a:lnTo>
                <a:lnTo>
                  <a:pt x="91659" y="75"/>
                </a:lnTo>
                <a:lnTo>
                  <a:pt x="90610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activity_diary_add.xml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4"/>
            <a:ext cx="4779499" cy="20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" altLang="zh-TW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 點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擊「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設定日期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」即可選擇日期。</a:t>
            </a:r>
            <a:endParaRPr lang="en-US" altLang="zh-TW" sz="2200" dirty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輸入主題與內容並設定日期，點擊「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儲存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日記」即可儲存新日記。</a:t>
            </a:r>
            <a:endParaRPr lang="en-US" altLang="zh-TW" sz="2200" dirty="0" smtClean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 點擊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「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取消新增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」即可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退回主畫面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。</a:t>
            </a:r>
            <a:endParaRPr lang="en-US" altLang="zh-TW" sz="2200" dirty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</p:txBody>
      </p:sp>
      <p:sp>
        <p:nvSpPr>
          <p:cNvPr id="8" name="Google Shape;555;p31"/>
          <p:cNvSpPr/>
          <p:nvPr/>
        </p:nvSpPr>
        <p:spPr>
          <a:xfrm>
            <a:off x="7484401" y="447485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878" t="1679" r="2378" b="1814"/>
          <a:stretch/>
        </p:blipFill>
        <p:spPr>
          <a:xfrm>
            <a:off x="6697461" y="761739"/>
            <a:ext cx="2002039" cy="35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(diary_add.java)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1251" t="2458" r="12253" b="5396"/>
          <a:stretch/>
        </p:blipFill>
        <p:spPr>
          <a:xfrm>
            <a:off x="1901951" y="1815083"/>
            <a:ext cx="4507993" cy="2007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9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(diary_add.java)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2599" t="2021" r="3385" b="3001"/>
          <a:stretch/>
        </p:blipFill>
        <p:spPr>
          <a:xfrm>
            <a:off x="1869948" y="1682496"/>
            <a:ext cx="4928616" cy="312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4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(diary_add.java)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511" t="2359" r="2003" b="4216"/>
          <a:stretch/>
        </p:blipFill>
        <p:spPr>
          <a:xfrm>
            <a:off x="1732702" y="1978152"/>
            <a:ext cx="5046980" cy="2513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3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(diary_add.java)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380" t="5338" r="4454" b="4925"/>
          <a:stretch/>
        </p:blipFill>
        <p:spPr>
          <a:xfrm>
            <a:off x="1901952" y="1943100"/>
            <a:ext cx="5097780" cy="1988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86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(diary_add.java)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837" t="3880" r="4036" b="2454"/>
          <a:stretch/>
        </p:blipFill>
        <p:spPr>
          <a:xfrm>
            <a:off x="1851661" y="1749423"/>
            <a:ext cx="4691380" cy="2322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4122" t="2404" r="3737" b="2137"/>
          <a:stretch/>
        </p:blipFill>
        <p:spPr>
          <a:xfrm>
            <a:off x="6843401" y="1488378"/>
            <a:ext cx="1529600" cy="284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9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(diary_add.java)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981" t="3528" r="858" b="7799"/>
          <a:stretch/>
        </p:blipFill>
        <p:spPr>
          <a:xfrm>
            <a:off x="1380744" y="2194560"/>
            <a:ext cx="6382512" cy="1788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9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636914" y="355242"/>
            <a:ext cx="2119547" cy="4396359"/>
            <a:chOff x="3931536" y="287083"/>
            <a:chExt cx="2119547" cy="4396359"/>
          </a:xfrm>
        </p:grpSpPr>
        <p:grpSp>
          <p:nvGrpSpPr>
            <p:cNvPr id="9" name="Google Shape;553;p31"/>
            <p:cNvGrpSpPr/>
            <p:nvPr/>
          </p:nvGrpSpPr>
          <p:grpSpPr>
            <a:xfrm>
              <a:off x="3931536" y="287083"/>
              <a:ext cx="2119547" cy="4396359"/>
              <a:chOff x="2547150" y="238125"/>
              <a:chExt cx="2525675" cy="5238750"/>
            </a:xfrm>
          </p:grpSpPr>
          <p:sp>
            <p:nvSpPr>
              <p:cNvPr id="11" name="Google Shape;554;p31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Google Shape;555;p31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Google Shape;556;p31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Google Shape;557;p31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l="2212" t="1172" r="1753" b="1070"/>
            <a:stretch/>
          </p:blipFill>
          <p:spPr>
            <a:xfrm>
              <a:off x="3991680" y="691180"/>
              <a:ext cx="2002719" cy="3578137"/>
            </a:xfrm>
            <a:prstGeom prst="rect">
              <a:avLst/>
            </a:prstGeom>
          </p:spPr>
        </p:pic>
      </p:grp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activity_diary_edit.xml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4"/>
            <a:ext cx="4694226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" altLang="zh-TW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點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擊「設定日期」即可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選擇新的日期。</a:t>
            </a:r>
            <a:endParaRPr lang="en-US" altLang="zh-TW" sz="2200" dirty="0" smtClean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輸入主題與內容並設定日期，點擊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「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更新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日記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」即可儲存新日記。</a:t>
            </a:r>
            <a:endParaRPr lang="en-US" altLang="zh-TW" sz="2200" dirty="0">
              <a:solidFill>
                <a:srgbClr val="C6DAEC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" altLang="zh-TW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👉</a:t>
            </a:r>
            <a:r>
              <a:rPr lang="zh-TW" altLang="en-US" sz="2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zh-TW" altLang="en-US" sz="2200" dirty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點擊</a:t>
            </a:r>
            <a:r>
              <a:rPr lang="zh-TW" altLang="en-US" sz="2200" dirty="0" smtClean="0">
                <a:solidFill>
                  <a:srgbClr val="C6DAEC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「取消編輯」即可退回主畫面。</a:t>
            </a:r>
            <a:endParaRPr lang="en-US" sz="22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226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TW" altLang="en-US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主題 </a:t>
            </a:r>
            <a:r>
              <a:rPr lang="en-US" altLang="zh-TW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&amp;</a:t>
            </a:r>
            <a:r>
              <a:rPr lang="zh-TW" altLang="en-US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 動機</a:t>
            </a:r>
            <a:endParaRPr lang="en-US" altLang="zh-TW" sz="4000" b="1" dirty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864824" y="2821005"/>
            <a:ext cx="2360323" cy="381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Motivations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ixie One"/>
                <a:sym typeface="Nixie One"/>
              </a:rPr>
              <a:t>1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(diary_edit.java)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209" t="3288" r="8492" b="9288"/>
          <a:stretch/>
        </p:blipFill>
        <p:spPr>
          <a:xfrm>
            <a:off x="1873165" y="2213693"/>
            <a:ext cx="4522864" cy="1596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(diary_edit.java)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583" t="1701" r="20399" b="1035"/>
          <a:stretch/>
        </p:blipFill>
        <p:spPr>
          <a:xfrm>
            <a:off x="1865626" y="1618901"/>
            <a:ext cx="4946654" cy="33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(diary_edit.java)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990" t="3439" r="2183" b="3363"/>
          <a:stretch/>
        </p:blipFill>
        <p:spPr>
          <a:xfrm>
            <a:off x="1859280" y="1666240"/>
            <a:ext cx="5887720" cy="3292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0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(diary_edit.java)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164" t="2748" r="3504" b="2477"/>
          <a:stretch/>
        </p:blipFill>
        <p:spPr>
          <a:xfrm>
            <a:off x="1911096" y="1751077"/>
            <a:ext cx="4764024" cy="303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(diary_edit.java)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456" t="4195" r="3613" b="6040"/>
          <a:stretch/>
        </p:blipFill>
        <p:spPr>
          <a:xfrm>
            <a:off x="1883663" y="2043683"/>
            <a:ext cx="5033773" cy="1778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(strings.xm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3210" t="1164" r="5394" b="51499"/>
          <a:stretch/>
        </p:blipFill>
        <p:spPr>
          <a:xfrm>
            <a:off x="1373724" y="2008107"/>
            <a:ext cx="3039140" cy="210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209" t="52080" r="12691" b="7716"/>
          <a:stretch/>
        </p:blipFill>
        <p:spPr>
          <a:xfrm>
            <a:off x="4844929" y="2008107"/>
            <a:ext cx="3257578" cy="210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5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200" t="1604" r="2151" b="10719"/>
          <a:stretch/>
        </p:blipFill>
        <p:spPr>
          <a:xfrm>
            <a:off x="1837084" y="1744524"/>
            <a:ext cx="4937025" cy="3093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(button_round.xml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1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TW" altLang="en-US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分工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864824" y="2821005"/>
            <a:ext cx="3099096" cy="381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Division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4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ixie One"/>
              </a:rPr>
              <a:t>4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2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535" t="1300" r="1" b="11216"/>
          <a:stretch/>
        </p:blipFill>
        <p:spPr>
          <a:xfrm>
            <a:off x="1732702" y="1981848"/>
            <a:ext cx="1901928" cy="1814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380" t="27389" r="15785" b="1814"/>
          <a:stretch/>
        </p:blipFill>
        <p:spPr>
          <a:xfrm>
            <a:off x="3758454" y="1981848"/>
            <a:ext cx="4696925" cy="1512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630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492464" y="2047588"/>
            <a:ext cx="6159072" cy="2091900"/>
            <a:chOff x="1275502" y="2137252"/>
            <a:chExt cx="6159072" cy="2091900"/>
          </a:xfrm>
        </p:grpSpPr>
        <p:sp>
          <p:nvSpPr>
            <p:cNvPr id="6" name="Google Shape;429;p22"/>
            <p:cNvSpPr/>
            <p:nvPr/>
          </p:nvSpPr>
          <p:spPr>
            <a:xfrm>
              <a:off x="3147687" y="2137252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b="1" dirty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鄭</a:t>
              </a:r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璇</a:t>
              </a:r>
              <a:endParaRPr lang="en-US" altLang="zh-TW"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108360112</a:t>
              </a:r>
            </a:p>
            <a:p>
              <a:pPr algn="ctr"/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30%</a:t>
              </a:r>
            </a:p>
            <a:p>
              <a:pPr algn="ctr"/>
              <a:endParaRPr lang="en-US"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err="1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ListView</a:t>
              </a:r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連結資料庫</a:t>
              </a:r>
              <a:endParaRPr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</p:txBody>
        </p:sp>
        <p:sp>
          <p:nvSpPr>
            <p:cNvPr id="7" name="Google Shape;431;p22"/>
            <p:cNvSpPr/>
            <p:nvPr/>
          </p:nvSpPr>
          <p:spPr>
            <a:xfrm>
              <a:off x="1275502" y="2137252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莊詩晴</a:t>
              </a:r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108360107</a:t>
              </a:r>
            </a:p>
            <a:p>
              <a:pPr algn="ctr"/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40%</a:t>
              </a:r>
            </a:p>
            <a:p>
              <a:pPr algn="ctr"/>
              <a:endParaRPr lang="en-US"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日期、新增儲存日記、長按</a:t>
              </a:r>
              <a:endParaRPr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</p:txBody>
        </p:sp>
        <p:sp>
          <p:nvSpPr>
            <p:cNvPr id="8" name="Google Shape;432;p22"/>
            <p:cNvSpPr/>
            <p:nvPr/>
          </p:nvSpPr>
          <p:spPr>
            <a:xfrm>
              <a:off x="5019874" y="2137252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邱雅亭</a:t>
              </a:r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108360116</a:t>
              </a:r>
            </a:p>
            <a:p>
              <a:pPr algn="ctr"/>
              <a:endParaRPr lang="en-US"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30%</a:t>
              </a:r>
            </a:p>
            <a:p>
              <a:pPr algn="ctr"/>
              <a:endParaRPr lang="en-US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zh-TW" altLang="en-US" b="1" dirty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介面元件</a:t>
              </a:r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設計、</a:t>
              </a:r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程式整合、</a:t>
              </a:r>
              <a:endParaRPr lang="en-US" altLang="zh-TW" b="1" dirty="0" smtClean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  <a:p>
              <a:pPr algn="ctr"/>
              <a:r>
                <a:rPr lang="en-US" altLang="zh-TW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PPT</a:t>
              </a:r>
              <a:r>
                <a:rPr lang="zh-TW" altLang="en-US" b="1" dirty="0" smtClean="0">
                  <a:solidFill>
                    <a:srgbClr val="C6DAE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uli"/>
                  <a:sym typeface="Muli"/>
                </a:rPr>
                <a:t>製作</a:t>
              </a:r>
              <a:endParaRPr lang="en-US" b="1" dirty="0">
                <a:solidFill>
                  <a:srgbClr val="C6DAE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732699" y="1744524"/>
            <a:ext cx="7028915" cy="2430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主題</a:t>
            </a:r>
            <a:endParaRPr lang="en-US" altLang="zh-TW" sz="2400" b="1" dirty="0" smtClean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  <a:sym typeface="Muli"/>
            </a:endParaRP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zh-TW" altLang="en-US" sz="24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    </a:t>
            </a:r>
            <a:r>
              <a:rPr lang="zh-TW" altLang="en-US" sz="220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一</a:t>
            </a:r>
            <a:r>
              <a:rPr lang="zh-TW" altLang="en-US" sz="2200" dirty="0" smtClean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本屬於自己的日記，填寫著每日的點點滴滴。</a:t>
            </a:r>
            <a:endParaRPr lang="en-US" altLang="zh-TW" sz="220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動機</a:t>
            </a:r>
            <a:endParaRPr lang="en-US" altLang="zh-TW" sz="2400" b="1" dirty="0" smtClean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  <a:sym typeface="Muli"/>
            </a:endParaRPr>
          </a:p>
          <a:p>
            <a:pPr lvl="8">
              <a:spcBef>
                <a:spcPts val="600"/>
              </a:spcBef>
              <a:buClr>
                <a:schemeClr val="tx1"/>
              </a:buClr>
            </a:pPr>
            <a:r>
              <a:rPr lang="zh-TW" altLang="en-US" sz="2200" dirty="0" smtClean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    每天撰寫</a:t>
            </a:r>
            <a:r>
              <a:rPr lang="zh-TW" altLang="en-US" sz="220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日記</a:t>
            </a:r>
            <a:r>
              <a:rPr lang="zh-TW" altLang="en-US" sz="2200" dirty="0" smtClean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有助於大腦</a:t>
            </a:r>
            <a:r>
              <a:rPr lang="zh-TW" altLang="en-US" sz="220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整理思緒、抒發</a:t>
            </a:r>
            <a:r>
              <a:rPr lang="zh-TW" altLang="en-US" sz="2200" dirty="0" smtClean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心情。</a:t>
            </a:r>
            <a:endParaRPr lang="en-US" altLang="zh-TW" sz="2200" dirty="0" smtClean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  <a:p>
            <a:pPr lvl="5">
              <a:spcBef>
                <a:spcPts val="600"/>
              </a:spcBef>
              <a:buClr>
                <a:schemeClr val="tx1"/>
              </a:buClr>
            </a:pPr>
            <a:r>
              <a:rPr lang="zh-TW" altLang="en-US" sz="2200" dirty="0" smtClean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Muli"/>
                <a:sym typeface="Muli"/>
              </a:rPr>
              <a:t>    日記數位化使生活更加方便。</a:t>
            </a:r>
            <a:endParaRPr lang="zh-TW" altLang="en-US" sz="220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Muli"/>
              <a:sym typeface="Muli"/>
            </a:endParaRPr>
          </a:p>
        </p:txBody>
      </p:sp>
      <p:grpSp>
        <p:nvGrpSpPr>
          <p:cNvPr id="5" name="Google Shape;985;p47"/>
          <p:cNvGrpSpPr/>
          <p:nvPr/>
        </p:nvGrpSpPr>
        <p:grpSpPr>
          <a:xfrm>
            <a:off x="1732699" y="1932664"/>
            <a:ext cx="303835" cy="303835"/>
            <a:chOff x="2594325" y="1627175"/>
            <a:chExt cx="440850" cy="440850"/>
          </a:xfrm>
          <a:solidFill>
            <a:schemeClr val="accent1"/>
          </a:solidFill>
        </p:grpSpPr>
        <p:sp>
          <p:nvSpPr>
            <p:cNvPr id="6" name="Google Shape;986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987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988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" name="Google Shape;985;p47"/>
          <p:cNvGrpSpPr/>
          <p:nvPr/>
        </p:nvGrpSpPr>
        <p:grpSpPr>
          <a:xfrm>
            <a:off x="1730596" y="2807889"/>
            <a:ext cx="303835" cy="303835"/>
            <a:chOff x="2594325" y="1627175"/>
            <a:chExt cx="440850" cy="440850"/>
          </a:xfrm>
          <a:solidFill>
            <a:schemeClr val="accent1"/>
          </a:solidFill>
        </p:grpSpPr>
        <p:sp>
          <p:nvSpPr>
            <p:cNvPr id="10" name="Google Shape;986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987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988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47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TW" altLang="en-US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成果展示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864824" y="2821005"/>
            <a:ext cx="3099096" cy="381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4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ixie One"/>
              </a:rPr>
              <a:t>5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9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224400" y="2438391"/>
            <a:ext cx="669520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" altLang="zh-TW" sz="2400" dirty="0" smtClean="0">
                <a:solidFill>
                  <a:srgbClr val="C6DAEC"/>
                </a:solidFill>
                <a:latin typeface="Times New Roman" panose="02020603050405020304" pitchFamily="18" charset="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GitHub: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  <a:hlinkClick r:id="rId3"/>
              </a:rPr>
              <a:t>https://github.com/zhangxung/Diary_Project</a:t>
            </a:r>
            <a:r>
              <a:rPr lang="en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  <a:hlinkClick r:id="rId3"/>
              </a:rPr>
              <a:t> </a:t>
            </a:r>
            <a:endParaRPr lang="en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TW" sz="2400" dirty="0" smtClean="0">
                <a:solidFill>
                  <a:srgbClr val="C6DAEC"/>
                </a:solidFill>
                <a:latin typeface="Times New Roman" panose="02020603050405020304" pitchFamily="18" charset="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YouTube:</a:t>
            </a:r>
            <a:r>
              <a:rPr lang="zh-TW" altLang="en-US" sz="2400" dirty="0" smtClean="0">
                <a:solidFill>
                  <a:srgbClr val="C6DAEC"/>
                </a:solidFill>
                <a:latin typeface="Times New Roman" panose="02020603050405020304" pitchFamily="18" charset="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 </a:t>
            </a:r>
            <a:r>
              <a:rPr lang="en-US" altLang="zh-TW" sz="2400" dirty="0">
                <a:solidFill>
                  <a:srgbClr val="C6DAEC"/>
                </a:solidFill>
                <a:latin typeface="Times New Roman" panose="02020603050405020304" pitchFamily="18" charset="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  <a:hlinkClick r:id="rId4"/>
              </a:rPr>
              <a:t>https://youtu.be/-</a:t>
            </a:r>
            <a:r>
              <a:rPr lang="en-US" altLang="zh-TW" sz="2400" dirty="0" smtClean="0">
                <a:solidFill>
                  <a:srgbClr val="C6DAEC"/>
                </a:solidFill>
                <a:latin typeface="Times New Roman" panose="02020603050405020304" pitchFamily="18" charset="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  <a:hlinkClick r:id="rId4"/>
              </a:rPr>
              <a:t>iZE3Otal3Y</a:t>
            </a:r>
            <a:endParaRPr lang="en" altLang="zh-TW" sz="2400" dirty="0">
              <a:solidFill>
                <a:srgbClr val="C6DAEC"/>
              </a:solidFill>
              <a:latin typeface="Times New Roman" panose="02020603050405020304" pitchFamily="18" charset="0"/>
              <a:ea typeface="微軟正黑體 Light" panose="020B0304030504040204" pitchFamily="34" charset="-120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6384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ctrTitle" idx="4294967295"/>
          </p:nvPr>
        </p:nvSpPr>
        <p:spPr>
          <a:xfrm>
            <a:off x="2423160" y="2076450"/>
            <a:ext cx="4297680" cy="990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6000" b="1" dirty="0">
                <a:ln w="19050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MV Boli" panose="02000500030200090000" pitchFamily="2" charset="0"/>
                <a:cs typeface="MV Boli" panose="02000500030200090000" pitchFamily="2" charset="0"/>
                <a:sym typeface="Muli"/>
              </a:rPr>
              <a:t>Thank You</a:t>
            </a:r>
            <a:r>
              <a:rPr lang="en-US" altLang="zh-TW" sz="6000" b="1" dirty="0" smtClean="0">
                <a:ln w="19050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MV Boli" panose="02000500030200090000" pitchFamily="2" charset="0"/>
                <a:cs typeface="MV Boli" panose="02000500030200090000" pitchFamily="2" charset="0"/>
                <a:sym typeface="Muli"/>
              </a:rPr>
              <a:t>!</a:t>
            </a:r>
            <a:endParaRPr sz="6000" b="1" dirty="0">
              <a:ln w="19050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MV Boli" panose="02000500030200090000" pitchFamily="2" charset="0"/>
              <a:cs typeface="MV Boli" panose="02000500030200090000" pitchFamily="2" charset="0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TW" altLang="en-US" sz="40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系統</a:t>
            </a:r>
            <a:r>
              <a:rPr lang="zh-TW" altLang="en-US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架構 </a:t>
            </a:r>
            <a:r>
              <a:rPr lang="en-US" altLang="zh-TW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&amp; </a:t>
            </a:r>
            <a:r>
              <a:rPr lang="zh-TW" altLang="en-US" sz="4000" b="1" dirty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流程圖</a:t>
            </a:r>
            <a:endParaRPr lang="en-US" altLang="zh-TW" sz="4000" b="1" dirty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864824" y="2821005"/>
            <a:ext cx="3099096" cy="381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Structure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4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ixie One"/>
              </a:rPr>
              <a:t>2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796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2" y="97360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946" t="644" r="944" b="3926"/>
          <a:stretch/>
        </p:blipFill>
        <p:spPr>
          <a:xfrm>
            <a:off x="1512787" y="1636581"/>
            <a:ext cx="1741592" cy="3167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40422"/>
              </p:ext>
            </p:extLst>
          </p:nvPr>
        </p:nvGraphicFramePr>
        <p:xfrm>
          <a:off x="3657601" y="1772734"/>
          <a:ext cx="4639732" cy="2895600"/>
        </p:xfrm>
        <a:graphic>
          <a:graphicData uri="http://schemas.openxmlformats.org/drawingml/2006/table">
            <a:tbl>
              <a:tblPr firstRow="1" bandRow="1">
                <a:tableStyleId>{28FCBD78-15CE-4661-97E6-459F80314347}</a:tableStyleId>
              </a:tblPr>
              <a:tblGrid>
                <a:gridCol w="1731432">
                  <a:extLst>
                    <a:ext uri="{9D8B030D-6E8A-4147-A177-3AD203B41FA5}">
                      <a16:colId xmlns:a16="http://schemas.microsoft.com/office/drawing/2014/main" val="192155844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226652299"/>
                    </a:ext>
                  </a:extLst>
                </a:gridCol>
              </a:tblGrid>
              <a:tr h="29867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檔案名稱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功能簡介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992462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diary_add.java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資料庫、日期設定、儲存日記及切換頁面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780095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diary_cover.java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切換頁面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17654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diary_edit.java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資料庫、日期設定、更新日記及切換頁面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246711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MainActivity.java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資料庫、長按、新增日記及切換頁面</a:t>
                      </a:r>
                      <a:endParaRPr lang="zh-TW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72245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activity_diary_add.xml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新增日記畫面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56828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activity_diary_cover.xml</a:t>
                      </a:r>
                      <a:endParaRPr lang="zh-TW" altLang="en-US" sz="1100" dirty="0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封面畫面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444209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activity_diary_edit.xml</a:t>
                      </a:r>
                      <a:endParaRPr lang="zh-TW" altLang="en-US" sz="1100" dirty="0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編輯日記畫面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119148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activity_diary_main.xml</a:t>
                      </a:r>
                      <a:endParaRPr lang="zh-TW" altLang="en-US" sz="1100" dirty="0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清單列表畫面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59770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strings.xml</a:t>
                      </a:r>
                      <a:endParaRPr lang="zh-TW" altLang="en-US" sz="1100" dirty="0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字串整理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457930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button_round.xml</a:t>
                      </a:r>
                      <a:endParaRPr lang="zh-TW" altLang="en-US" sz="1100" dirty="0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按鈕設定</a:t>
                      </a:r>
                      <a:endParaRPr lang="zh-TW" altLang="en-US" sz="110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73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2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43743" y="2481447"/>
            <a:ext cx="224718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1440" y="4983936"/>
            <a:ext cx="3088640" cy="20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https://app.diagrams.net/#G1OWdK86hy5hJEXDjHPmG-Lajr-3dSlYhU</a:t>
            </a:r>
            <a:endParaRPr lang="zh-TW" altLang="en-US" sz="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11" y="0"/>
            <a:ext cx="58493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08280" y="2362200"/>
            <a:ext cx="178223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-77606" y="4974233"/>
            <a:ext cx="31154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https://app.diagrams.net/#G173N3JvEXbLdh_fRBWFmDDAjao-GlMj_w</a:t>
            </a:r>
            <a:endParaRPr lang="zh-TW" altLang="en-US" sz="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/>
          <a:stretch/>
        </p:blipFill>
        <p:spPr>
          <a:xfrm>
            <a:off x="2374626" y="255080"/>
            <a:ext cx="6373134" cy="471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2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TW" altLang="en-US" sz="40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功能 </a:t>
            </a:r>
            <a:r>
              <a:rPr lang="en-US" altLang="zh-TW" sz="40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&amp;</a:t>
            </a:r>
            <a:r>
              <a:rPr lang="zh-TW" altLang="en-US" sz="4000" b="1" dirty="0" smtClean="0">
                <a:solidFill>
                  <a:srgbClr val="00E1C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  <a:sym typeface="Muli"/>
              </a:rPr>
              <a:t> 程式介紹</a:t>
            </a:r>
            <a:endParaRPr lang="zh-TW" altLang="en-US" sz="4000" b="1" dirty="0">
              <a:solidFill>
                <a:srgbClr val="00E1C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864824" y="2821005"/>
            <a:ext cx="3366812" cy="381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Introduction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1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ixie One"/>
              </a:rPr>
              <a:t>3</a:t>
            </a:r>
            <a:endParaRPr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44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829</Words>
  <Application>Microsoft Office PowerPoint</Application>
  <PresentationFormat>如螢幕大小 (16:9)</PresentationFormat>
  <Paragraphs>155</Paragraphs>
  <Slides>42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MV Boli</vt:lpstr>
      <vt:lpstr>Arial</vt:lpstr>
      <vt:lpstr>Times New Roman</vt:lpstr>
      <vt:lpstr>微軟正黑體 Light</vt:lpstr>
      <vt:lpstr>Muli</vt:lpstr>
      <vt:lpstr>微軟正黑體</vt:lpstr>
      <vt:lpstr>Nixie One</vt:lpstr>
      <vt:lpstr>Helvetica Neue</vt:lpstr>
      <vt:lpstr>Imogen template</vt:lpstr>
      <vt:lpstr>My Diary</vt:lpstr>
      <vt:lpstr>目錄</vt:lpstr>
      <vt:lpstr>主題 &amp; 動機</vt:lpstr>
      <vt:lpstr>主題 &amp; 動機</vt:lpstr>
      <vt:lpstr>系統架構 &amp; 流程圖</vt:lpstr>
      <vt:lpstr>專案架構</vt:lpstr>
      <vt:lpstr>系統架構</vt:lpstr>
      <vt:lpstr>流程圖</vt:lpstr>
      <vt:lpstr>功能 &amp; 程式介紹</vt:lpstr>
      <vt:lpstr>功能介紹 (activity_diary_cover.xml)</vt:lpstr>
      <vt:lpstr>程式介紹 (diary_cover.java)</vt:lpstr>
      <vt:lpstr>功能介紹 (activity_main.xml)</vt:lpstr>
      <vt:lpstr>程式介紹 (MainActivity.java)</vt:lpstr>
      <vt:lpstr>Adapter 介紹</vt:lpstr>
      <vt:lpstr>程式介紹 (MainActivity.java)</vt:lpstr>
      <vt:lpstr>程式介紹 (MainActivity.java)</vt:lpstr>
      <vt:lpstr>程式介紹 (MainActivity.java)</vt:lpstr>
      <vt:lpstr>程式介紹 (MainActivity.java)</vt:lpstr>
      <vt:lpstr>監聽按鈕</vt:lpstr>
      <vt:lpstr>程式介紹 (MainActivity.java)</vt:lpstr>
      <vt:lpstr>程式介紹 (MainActivity.java)</vt:lpstr>
      <vt:lpstr>功能介紹 (activity_diary_add.xml) </vt:lpstr>
      <vt:lpstr>程式介紹 (diary_add.java) </vt:lpstr>
      <vt:lpstr>程式介紹 (diary_add.java) </vt:lpstr>
      <vt:lpstr>程式介紹 (diary_add.java) </vt:lpstr>
      <vt:lpstr>程式介紹 (diary_add.java) </vt:lpstr>
      <vt:lpstr>程式介紹 (diary_add.java) </vt:lpstr>
      <vt:lpstr>程式介紹 (diary_add.java) </vt:lpstr>
      <vt:lpstr>功能介紹 (activity_diary_edit.xml)</vt:lpstr>
      <vt:lpstr>程式介紹 (diary_edit.java)</vt:lpstr>
      <vt:lpstr>程式介紹 (diary_edit.java)</vt:lpstr>
      <vt:lpstr>程式介紹 (diary_edit.java)</vt:lpstr>
      <vt:lpstr>程式介紹 (diary_edit.java)</vt:lpstr>
      <vt:lpstr>程式介紹 (diary_edit.java)</vt:lpstr>
      <vt:lpstr>程式介紹 (strings.xml)</vt:lpstr>
      <vt:lpstr>程式介紹 (button_round.xml)</vt:lpstr>
      <vt:lpstr>分工</vt:lpstr>
      <vt:lpstr>分工</vt:lpstr>
      <vt:lpstr>分工</vt:lpstr>
      <vt:lpstr>成果展示</vt:lpstr>
      <vt:lpstr>成果展示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Diary</dc:title>
  <dc:creator>USER</dc:creator>
  <cp:lastModifiedBy>QiuYating</cp:lastModifiedBy>
  <cp:revision>78</cp:revision>
  <dcterms:modified xsi:type="dcterms:W3CDTF">2022-01-14T09:34:53Z</dcterms:modified>
</cp:coreProperties>
</file>